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37.xml" ContentType="application/vnd.openxmlformats-officedocument.presentationml.notesSlide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notesSlide38.xml" ContentType="application/vnd.openxmlformats-officedocument.presentationml.notesSlide+xml"/>
  <Override PartName="/ppt/notesSlides/notesSlide22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31.png" ContentType="image/png"/>
  <Override PartName="/ppt/media/image53.gif" ContentType="image/gif"/>
  <Override PartName="/ppt/media/image15.png" ContentType="image/png"/>
  <Override PartName="/ppt/media/image1.png" ContentType="image/png"/>
  <Override PartName="/ppt/media/image40.png" ContentType="image/png"/>
  <Override PartName="/ppt/media/image24.png" ContentType="image/png"/>
  <Override PartName="/ppt/media/image49.png" ContentType="image/png"/>
  <Override PartName="/ppt/media/image58.png" ContentType="image/png"/>
  <Override PartName="/ppt/media/image33.png" ContentType="image/png"/>
  <Override PartName="/ppt/media/image17.png" ContentType="image/png"/>
  <Override PartName="/ppt/media/image3.png" ContentType="image/png"/>
  <Override PartName="/ppt/media/image42.png" ContentType="image/png"/>
  <Override PartName="/ppt/media/image26.png" ContentType="image/png"/>
  <Override PartName="/ppt/media/image30.jpeg" ContentType="image/jpeg"/>
  <Override PartName="/ppt/media/image51.png" ContentType="image/png"/>
  <Override PartName="/ppt/media/image35.png" ContentType="image/png"/>
  <Override PartName="/ppt/media/image10.png" ContentType="image/png"/>
  <Override PartName="/ppt/media/image19.png" ContentType="image/png"/>
  <Override PartName="/ppt/media/image5.png" ContentType="image/png"/>
  <Override PartName="/ppt/media/image44.png" ContentType="image/png"/>
  <Override PartName="/ppt/media/image28.png" ContentType="image/png"/>
  <Override PartName="/ppt/media/image37.png" ContentType="image/png"/>
  <Override PartName="/ppt/media/image12.png" ContentType="image/png"/>
  <Override PartName="/ppt/media/image60.jpeg" ContentType="image/jpeg"/>
  <Override PartName="/ppt/media/image7.png" ContentType="image/png"/>
  <Override PartName="/ppt/media/image46.png" ContentType="image/png"/>
  <Override PartName="/ppt/media/image21.png" ContentType="image/png"/>
  <Override PartName="/ppt/media/image9.jpeg" ContentType="image/jpeg"/>
  <Override PartName="/ppt/media/image55.png" ContentType="image/png"/>
  <Override PartName="/ppt/media/image39.png" ContentType="image/png"/>
  <Override PartName="/ppt/media/image14.png" ContentType="image/png"/>
  <Override PartName="/ppt/media/image61.gif" ContentType="image/gif"/>
  <Override PartName="/ppt/media/image48.png" ContentType="image/png"/>
  <Override PartName="/ppt/media/image23.png" ContentType="image/png"/>
  <Override PartName="/ppt/media/image57.png" ContentType="image/png"/>
  <Override PartName="/ppt/media/image32.png" ContentType="image/png"/>
  <Override PartName="/ppt/media/image16.png" ContentType="image/png"/>
  <Override PartName="/ppt/media/image62.jpeg" ContentType="image/jpeg"/>
  <Override PartName="/ppt/media/image2.png" ContentType="image/png"/>
  <Override PartName="/ppt/media/image41.png" ContentType="image/png"/>
  <Override PartName="/ppt/media/image25.png" ContentType="image/png"/>
  <Override PartName="/ppt/media/image34.jpeg" ContentType="image/jpeg"/>
  <Override PartName="/ppt/media/image47.gif" ContentType="image/gif"/>
  <Override PartName="/ppt/media/image50.png" ContentType="image/png"/>
  <Override PartName="/ppt/media/image59.png" ContentType="image/png"/>
  <Override PartName="/ppt/media/image18.png" ContentType="image/png"/>
  <Override PartName="/ppt/media/image4.png" ContentType="image/png"/>
  <Override PartName="/ppt/media/image43.png" ContentType="image/png"/>
  <Override PartName="/ppt/media/image27.png" ContentType="image/png"/>
  <Override PartName="/ppt/media/image5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0.png" ContentType="image/png"/>
  <Override PartName="/ppt/media/image45.png" ContentType="image/png"/>
  <Override PartName="/ppt/media/image29.png" ContentType="image/png"/>
  <Override PartName="/ppt/media/image54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22.png" ContentType="image/png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_rels/slide28.xml.rels" ContentType="application/vnd.openxmlformats-package.relationships+xml"/>
  <Override PartName="/ppt/slides/_rels/slide39.xml.rels" ContentType="application/vnd.openxmlformats-package.relationships+xml"/>
  <Override PartName="/ppt/slides/_rels/slide37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31.xml.rels" ContentType="application/vnd.openxmlformats-package.relationships+xml"/>
  <Override PartName="/ppt/slides/_rels/slide2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7.xml.rels" ContentType="application/vnd.openxmlformats-package.relationships+xml"/>
  <Override PartName="/ppt/slides/_rels/slide38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32.xml.rels" ContentType="application/vnd.openxmlformats-package.relationships+xml"/>
  <Override PartName="/ppt/slides/_rels/slide30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7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0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/>
  <p:notesSz cx="6881812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bg-BG"/>
              <a:t>Click to edit the notes format</a:t>
            </a:r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bg-BG"/>
              <a:t>&lt;header&gt;</a:t>
            </a:r>
            <a:endParaRPr/>
          </a:p>
        </p:txBody>
      </p:sp>
      <p:sp>
        <p:nvSpPr>
          <p:cNvPr id="16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bg-BG"/>
              <a:t>&lt;date/time&gt;</a:t>
            </a:r>
            <a:endParaRPr/>
          </a:p>
        </p:txBody>
      </p:sp>
      <p:sp>
        <p:nvSpPr>
          <p:cNvPr id="16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bg-BG"/>
              <a:t>&lt;footer&gt;</a:t>
            </a:r>
            <a:endParaRPr/>
          </a:p>
        </p:txBody>
      </p:sp>
      <p:sp>
        <p:nvSpPr>
          <p:cNvPr id="16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71410141-8131-41C1-A1D1-F1019131B1E1}" type="slidenum">
              <a:rPr lang="bg-BG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76" name="CustomShape 2"/>
          <p:cNvSpPr/>
          <p:nvPr/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91F1A111-9161-4141-81F1-1191B10111C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*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7.10.1207/16/96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181B141-51E1-41A1-B121-21916111611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##</a:t>
            </a:r>
            <a:endParaRPr/>
          </a:p>
        </p:txBody>
      </p:sp>
      <p:sp>
        <p:nvSpPr>
          <p:cNvPr id="381" name="PlaceHolder 5"/>
          <p:cNvSpPr>
            <a:spLocks noGrp="1"/>
          </p:cNvSpPr>
          <p:nvPr>
            <p:ph type="body"/>
          </p:nvPr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7.10.12</a:t>
            </a:r>
            <a:endParaRPr/>
          </a:p>
        </p:txBody>
      </p:sp>
      <p:sp>
        <p:nvSpPr>
          <p:cNvPr id="383" name="CustomShape 2"/>
          <p:cNvSpPr/>
          <p:nvPr/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Copyright (c) 2005 National Academy of Software Development, Ltd. All rights reserved. Unauthorized copying or re-distribution is strictly prohibited.</a:t>
            </a:r>
            <a:endParaRPr/>
          </a:p>
        </p:txBody>
      </p:sp>
      <p:sp>
        <p:nvSpPr>
          <p:cNvPr id="384" name="CustomShape 3"/>
          <p:cNvSpPr/>
          <p:nvPr/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110161-3141-4101-A171-A1012191715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9144000" y="5974200"/>
            <a:ext cx="9142200" cy="55609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1" name="CustomShape 2"/>
          <p:cNvSpPr/>
          <p:nvPr/>
        </p:nvSpPr>
        <p:spPr>
          <a:xfrm>
            <a:off x="9144000" y="5090040"/>
            <a:ext cx="9142200" cy="44787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2" name="Picture 10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8400" cy="387720"/>
          </a:xfrm>
          <a:prstGeom prst="rect">
            <a:avLst/>
          </a:prstGeom>
        </p:spPr>
      </p:pic>
      <p:sp>
        <p:nvSpPr>
          <p:cNvPr id="3" name="CustomShape 3"/>
          <p:cNvSpPr/>
          <p:nvPr/>
        </p:nvSpPr>
        <p:spPr>
          <a:xfrm>
            <a:off x="9144000" y="5974200"/>
            <a:ext cx="9142200" cy="55609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4" name="CustomShape 4"/>
          <p:cNvSpPr/>
          <p:nvPr/>
        </p:nvSpPr>
        <p:spPr>
          <a:xfrm>
            <a:off x="9144000" y="5090040"/>
            <a:ext cx="9142200" cy="44787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5" name="Picture 10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8400" cy="387720"/>
          </a:xfrm>
          <a:prstGeom prst="rect">
            <a:avLst/>
          </a:prstGeom>
        </p:spPr>
      </p:pic>
      <p:sp>
        <p:nvSpPr>
          <p:cNvPr id="6" name="Line 5"/>
          <p:cNvSpPr/>
          <p:nvPr/>
        </p:nvSpPr>
        <p:spPr>
          <a:xfrm>
            <a:off x="2666880" y="4114800"/>
            <a:ext cx="6248520" cy="0"/>
          </a:xfrm>
          <a:prstGeom prst="line">
            <a:avLst/>
          </a:prstGeom>
          <a:ln w="38160">
            <a:solidFill>
              <a:srgbClr val="daedf2"/>
            </a:solidFill>
            <a:round/>
          </a:ln>
        </p:spPr>
      </p:sp>
      <p:sp>
        <p:nvSpPr>
          <p:cNvPr id="7" name="Line 6"/>
          <p:cNvSpPr/>
          <p:nvPr/>
        </p:nvSpPr>
        <p:spPr>
          <a:xfrm>
            <a:off x="2666880" y="4114800"/>
            <a:ext cx="6248520" cy="0"/>
          </a:xfrm>
          <a:prstGeom prst="line">
            <a:avLst/>
          </a:prstGeom>
          <a:ln w="38160">
            <a:solidFill>
              <a:srgbClr val="daedf2"/>
            </a:solidFill>
            <a:round/>
          </a:ln>
        </p:spPr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bg-BG"/>
              <a:t>Click to edit the title text format</a:t>
            </a:r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bg-BG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bg-BG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bg-BG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bg-BG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bg-BG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bg-BG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bg-BG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9144000" y="5974200"/>
            <a:ext cx="9142200" cy="55609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43" name="CustomShape 2"/>
          <p:cNvSpPr/>
          <p:nvPr/>
        </p:nvSpPr>
        <p:spPr>
          <a:xfrm>
            <a:off x="9144000" y="5090040"/>
            <a:ext cx="9142200" cy="44787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44" name="Picture 10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8400" cy="387720"/>
          </a:xfrm>
          <a:prstGeom prst="rect">
            <a:avLst/>
          </a:prstGeom>
        </p:spPr>
      </p:pic>
      <p:sp>
        <p:nvSpPr>
          <p:cNvPr id="45" name="CustomShape 3"/>
          <p:cNvSpPr/>
          <p:nvPr/>
        </p:nvSpPr>
        <p:spPr>
          <a:xfrm>
            <a:off x="9144000" y="5974200"/>
            <a:ext cx="9142200" cy="55609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46" name="CustomShape 4"/>
          <p:cNvSpPr/>
          <p:nvPr/>
        </p:nvSpPr>
        <p:spPr>
          <a:xfrm>
            <a:off x="9144000" y="5090040"/>
            <a:ext cx="9142200" cy="44787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47" name="Picture 10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8400" cy="387720"/>
          </a:xfrm>
          <a:prstGeom prst="rect">
            <a:avLst/>
          </a:prstGeom>
        </p:spPr>
      </p:pic>
      <p:sp>
        <p:nvSpPr>
          <p:cNvPr id="48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bg-BG"/>
              <a:t>Click to edit the title text format</a:t>
            </a:r>
            <a:endParaRPr/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bg-BG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bg-BG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bg-BG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bg-BG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bg-BG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bg-BG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bg-BG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9144000" y="5974200"/>
            <a:ext cx="9142200" cy="55609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83" name="CustomShape 2"/>
          <p:cNvSpPr/>
          <p:nvPr/>
        </p:nvSpPr>
        <p:spPr>
          <a:xfrm>
            <a:off x="9144000" y="5090040"/>
            <a:ext cx="9142200" cy="44787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84" name="Picture 10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8400" cy="387720"/>
          </a:xfrm>
          <a:prstGeom prst="rect">
            <a:avLst/>
          </a:prstGeom>
        </p:spPr>
      </p:pic>
      <p:sp>
        <p:nvSpPr>
          <p:cNvPr id="85" name="CustomShape 3"/>
          <p:cNvSpPr/>
          <p:nvPr/>
        </p:nvSpPr>
        <p:spPr>
          <a:xfrm>
            <a:off x="9144000" y="5974200"/>
            <a:ext cx="9142200" cy="55609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86" name="CustomShape 4"/>
          <p:cNvSpPr/>
          <p:nvPr/>
        </p:nvSpPr>
        <p:spPr>
          <a:xfrm>
            <a:off x="9144000" y="5090040"/>
            <a:ext cx="9142200" cy="44787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87" name="Picture 10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8400" cy="387720"/>
          </a:xfrm>
          <a:prstGeom prst="rect">
            <a:avLst/>
          </a:prstGeom>
        </p:spPr>
      </p:pic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bg-BG"/>
              <a:t>Click to edit the title text format</a:t>
            </a:r>
            <a:endParaRPr/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bg-BG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bg-BG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bg-BG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bg-BG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bg-BG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bg-BG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bg-BG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144000" y="5974200"/>
            <a:ext cx="9142200" cy="55609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123" name="CustomShape 2"/>
          <p:cNvSpPr/>
          <p:nvPr/>
        </p:nvSpPr>
        <p:spPr>
          <a:xfrm>
            <a:off x="9144000" y="5090040"/>
            <a:ext cx="9142200" cy="44787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124" name="Picture 10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8400" cy="387720"/>
          </a:xfrm>
          <a:prstGeom prst="rect">
            <a:avLst/>
          </a:prstGeom>
        </p:spPr>
      </p:pic>
      <p:sp>
        <p:nvSpPr>
          <p:cNvPr id="125" name="CustomShape 3"/>
          <p:cNvSpPr/>
          <p:nvPr/>
        </p:nvSpPr>
        <p:spPr>
          <a:xfrm>
            <a:off x="9144000" y="5974200"/>
            <a:ext cx="9142200" cy="55609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126" name="CustomShape 4"/>
          <p:cNvSpPr/>
          <p:nvPr/>
        </p:nvSpPr>
        <p:spPr>
          <a:xfrm>
            <a:off x="9144000" y="5090040"/>
            <a:ext cx="9142200" cy="44787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127" name="Picture 10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8400" cy="387720"/>
          </a:xfrm>
          <a:prstGeom prst="rect">
            <a:avLst/>
          </a:prstGeom>
        </p:spPr>
      </p:pic>
      <p:sp>
        <p:nvSpPr>
          <p:cNvPr id="128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bg-BG"/>
              <a:t>Click to edit the title text format</a:t>
            </a:r>
            <a:endParaRPr/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bg-BG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bg-BG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bg-BG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bg-BG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bg-BG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bg-BG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bg-BG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telerik.com/" TargetMode="Externa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e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3.gif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gif"/><Relationship Id="rId3" Type="http://schemas.openxmlformats.org/officeDocument/2006/relationships/image" Target="../media/image62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://academy.telerik.com/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91040" y="2133720"/>
            <a:ext cx="8227800" cy="988920"/>
          </a:xfrm>
          <a:prstGeom prst="rect">
            <a:avLst/>
          </a:prstGeom>
        </p:spPr>
        <p:txBody>
          <a:bodyPr anchor="b" bIns="0" lIns="90000" rIns="90000" tIns="0"/>
          <a:p>
            <a:pPr algn="r">
              <a:lnSpc>
                <a:spcPts val="24"/>
              </a:lnSpc>
            </a:pPr>
            <a:r>
              <a:rPr b="1" lang="bg-BG" sz="5400">
                <a:solidFill>
                  <a:srgbClr val="d4ff5b"/>
                </a:solidFill>
                <a:latin typeface="Corbel"/>
              </a:rPr>
              <a:t>Web Technologies Basics</a:t>
            </a:r>
            <a:endParaRPr/>
          </a:p>
        </p:txBody>
      </p:sp>
      <p:sp>
        <p:nvSpPr>
          <p:cNvPr id="168" name="CustomShape 2"/>
          <p:cNvSpPr/>
          <p:nvPr/>
        </p:nvSpPr>
        <p:spPr>
          <a:xfrm>
            <a:off x="2709360" y="3317040"/>
            <a:ext cx="5941800" cy="56736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ct val="100000"/>
              </a:lnSpc>
            </a:pPr>
            <a:r>
              <a:rPr lang="bg-BG" sz="2800">
                <a:solidFill>
                  <a:srgbClr val="faf8c8"/>
                </a:solidFill>
              </a:rPr>
              <a:t>Concepts</a:t>
            </a:r>
            <a:endParaRPr/>
          </a:p>
        </p:txBody>
      </p:sp>
      <p:sp>
        <p:nvSpPr>
          <p:cNvPr id="169" name="CustomShape 3"/>
          <p:cNvSpPr/>
          <p:nvPr/>
        </p:nvSpPr>
        <p:spPr>
          <a:xfrm>
            <a:off x="457200" y="5223960"/>
            <a:ext cx="3350880" cy="4065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2800">
                <a:solidFill>
                  <a:srgbClr val="deff9b"/>
                </a:solidFill>
                <a:latin typeface="Corbel"/>
              </a:rPr>
              <a:t>Nikolay Kostov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0" name="CustomShape 4"/>
          <p:cNvSpPr/>
          <p:nvPr/>
        </p:nvSpPr>
        <p:spPr>
          <a:xfrm>
            <a:off x="419040" y="5760000"/>
            <a:ext cx="4044960" cy="3732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>
                <a:solidFill>
                  <a:srgbClr val="0efe58"/>
                </a:solidFill>
                <a:latin typeface="Corbel"/>
              </a:rPr>
              <a:t>Telerik Corporation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1" name="CustomShape 5"/>
          <p:cNvSpPr/>
          <p:nvPr/>
        </p:nvSpPr>
        <p:spPr>
          <a:xfrm>
            <a:off x="457200" y="6062400"/>
            <a:ext cx="1706040" cy="4065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600" u="sng">
                <a:solidFill>
                  <a:srgbClr val="76b200"/>
                </a:solidFill>
                <a:latin typeface="Corbel"/>
                <a:hlinkClick r:id="rId1"/>
              </a:rPr>
              <a:t>www.telerik.com</a:t>
            </a:r>
            <a:endParaRPr/>
          </a:p>
        </p:txBody>
      </p:sp>
      <p:pic>
        <p:nvPicPr>
          <p:cNvPr descr="" id="17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320" y="4531320"/>
            <a:ext cx="3960720" cy="1837800"/>
          </a:xfrm>
          <a:prstGeom prst="rect">
            <a:avLst/>
          </a:prstGeom>
          <a:ln>
            <a:solidFill>
              <a:srgbClr val="337d8f"/>
            </a:solidFill>
          </a:ln>
        </p:spPr>
      </p:pic>
      <p:pic>
        <p:nvPicPr>
          <p:cNvPr descr="" id="17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29640" y="3429000"/>
            <a:ext cx="1634760" cy="1446120"/>
          </a:xfrm>
          <a:prstGeom prst="rect">
            <a:avLst/>
          </a:prstGeom>
        </p:spPr>
      </p:pic>
      <p:pic>
        <p:nvPicPr>
          <p:cNvPr descr="" id="174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235640" y="457200"/>
            <a:ext cx="1373400" cy="1563480"/>
          </a:xfrm>
          <a:prstGeom prst="rect">
            <a:avLst/>
          </a:prstGeom>
        </p:spPr>
      </p:pic>
      <p:pic>
        <p:nvPicPr>
          <p:cNvPr descr="" id="175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038480" y="1037160"/>
            <a:ext cx="2022120" cy="1804680"/>
          </a:xfrm>
          <a:prstGeom prst="rect">
            <a:avLst/>
          </a:prstGeom>
        </p:spPr>
      </p:pic>
      <p:pic>
        <p:nvPicPr>
          <p:cNvPr descr="" id="176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699480" y="1077120"/>
            <a:ext cx="2900520" cy="106812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2.0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00C121E1-2141-4101-B1E1-E18181F1011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09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90720"/>
            <a:ext cx="9069480" cy="502740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2.0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228600" y="99072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User generated content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New platforms allow users to generate content themselves (YouTube, Wiki, Facebook, Blogs)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Everyone can publish!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2.0 can be described in 3 parts: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Rich Internet application (RIA)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Web-oriented architecture (WOA)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Feeds, RSS, Web Services, etc.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Social Web 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ts val="21"/>
              </a:lnSpc>
            </a:pPr>
            <a:endParaRPr/>
          </a:p>
        </p:txBody>
      </p:sp>
      <p:sp>
        <p:nvSpPr>
          <p:cNvPr id="212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A15171B1-D101-41D1-B1C1-51E1A191412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2.0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9161C1D1-5191-4121-9141-A1915161310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15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76320" y="838080"/>
            <a:ext cx="8989920" cy="541008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09480" y="1447920"/>
            <a:ext cx="7922880" cy="68400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24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17" name="CustomShape 2"/>
          <p:cNvSpPr/>
          <p:nvPr/>
        </p:nvSpPr>
        <p:spPr>
          <a:xfrm>
            <a:off x="868680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71315171-7161-41B1-A1E1-31B14101612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1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133720" y="2438280"/>
            <a:ext cx="4875120" cy="365580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1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648320" y="3276720"/>
            <a:ext cx="3928320" cy="2757960"/>
          </a:xfrm>
          <a:prstGeom prst="rect">
            <a:avLst/>
          </a:prstGeom>
        </p:spPr>
      </p:pic>
      <p:sp>
        <p:nvSpPr>
          <p:cNvPr id="220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3.0 is where the computer is generating new information, rather than humans.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All the new web 3.0 concepts can be divided into 4 parts: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Semantic web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Artificial intelligence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Personalization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Mobility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6019920" y="3124080"/>
            <a:ext cx="2893680" cy="2893680"/>
          </a:xfrm>
          <a:prstGeom prst="rect">
            <a:avLst/>
          </a:prstGeom>
        </p:spPr>
      </p:pic>
      <p:sp>
        <p:nvSpPr>
          <p:cNvPr id="223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Semantic web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Changing the web into a language that can be read and categorized by the computers rather than humans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Makes search engines smarter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Enables digital collection of all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your images, blog post,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videos, etc.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Disadvantage: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it is hard to be implemented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5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11519181-7151-4161-8181-D141B141A17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Artificial intelligence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Extracting meaning from the way people interact with the web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Examples: google suggest, google translate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Personalization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Contextualizing the web based on the people using it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Different content for different users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ts val="21"/>
              </a:lnSpc>
            </a:pPr>
            <a:endParaRPr/>
          </a:p>
        </p:txBody>
      </p:sp>
      <p:sp>
        <p:nvSpPr>
          <p:cNvPr id="228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C131B181-3131-41A1-A1A1-D1F151B1D1F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228600" y="8380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Mobility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Everything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Web sites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Information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Services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Everywhere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You only need your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phone or tablet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All the time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31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D1A11171-C181-41F1-8131-B1318111F1F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32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410080" y="1295280"/>
            <a:ext cx="2398680" cy="361764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609480" y="1828800"/>
            <a:ext cx="7922880" cy="1598400"/>
          </a:xfrm>
          <a:prstGeom prst="rect">
            <a:avLst/>
          </a:prstGeom>
        </p:spPr>
        <p:txBody>
          <a:bodyPr anchor="ctr" bIns="0" lIns="90000" rIns="90000" tIns="0"/>
          <a:p>
            <a:r>
              <a:rPr b="1" lang="bg-BG" sz="5000">
                <a:solidFill>
                  <a:srgbClr val="ccff33"/>
                </a:solidFill>
                <a:latin typeface="Corbel"/>
              </a:rPr>
              <a:t>Web Browsers and</a:t>
            </a:r>
            <a:endParaRPr/>
          </a:p>
          <a:p>
            <a:pPr algn="r">
              <a:lnSpc>
                <a:spcPts val="24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Layout Engines</a:t>
            </a:r>
            <a:endParaRPr/>
          </a:p>
        </p:txBody>
      </p:sp>
      <p:pic>
        <p:nvPicPr>
          <p:cNvPr descr="" id="234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16200" y="4276800"/>
            <a:ext cx="1088280" cy="108828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4276800"/>
            <a:ext cx="1152000" cy="108828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6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354120" y="4276800"/>
            <a:ext cx="1088280" cy="108828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7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836760" y="4267080"/>
            <a:ext cx="1297080" cy="108828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8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296800" y="4276800"/>
            <a:ext cx="978480" cy="108828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9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5678280" y="4276800"/>
            <a:ext cx="1088280" cy="108828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sp>
        <p:nvSpPr>
          <p:cNvPr id="240" name="CustomShape 2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C16101A1-21B1-4171-9151-D101214161E1}" type="slidenum">
              <a:rPr lang="bg-BG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Browsers</a:t>
            </a:r>
            <a:endParaRPr/>
          </a:p>
        </p:txBody>
      </p:sp>
      <p:sp>
        <p:nvSpPr>
          <p:cNvPr id="242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Program designed to enable users to access, retrieve and view documents and other resources on the Internet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Main responsibilities: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Bring information resources to the user (issuing requests to the web server and handling any results generated by the request)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Presenting web content (render HTML, CSS, JS)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Capable of executing applications within the same context as the document on view (Flash)</a:t>
            </a: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71F14191-9101-41D1-A151-C191C1C191D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Table of Contents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228600" y="914400"/>
            <a:ext cx="8685000" cy="57132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Sites and Web Applications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1.0, 2.0, 3.0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Browsers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Hardware Servers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Servers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Client-Server Architecture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3-Tier / Multi-Tier Architectures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Service-Oriented Architecture (SOA)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9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71516181-E1F1-4121-81C1-F121B171012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180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5245560" y="512280"/>
            <a:ext cx="4284360" cy="357012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828800" y="152280"/>
            <a:ext cx="7084800" cy="6840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Layout Engines</a:t>
            </a:r>
            <a:endParaRPr/>
          </a:p>
        </p:txBody>
      </p:sp>
      <p:sp>
        <p:nvSpPr>
          <p:cNvPr id="245" name="CustomShape 2"/>
          <p:cNvSpPr/>
          <p:nvPr/>
        </p:nvSpPr>
        <p:spPr>
          <a:xfrm>
            <a:off x="228600" y="762120"/>
            <a:ext cx="8685000" cy="6018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Software component that displays the formatted content on the screen combining: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Marked up content (such as HTML, XML, image files, etc.)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Formatting information (such as CSS, XSL, etc.)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It "paints" on the content area of a window, which is displayed on a monitor or a printer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Typically embedded in web browsers, e-mail clients, on-line help systems or other applications that require the displaying (and editing) of web content</a:t>
            </a:r>
            <a:endParaRPr/>
          </a:p>
        </p:txBody>
      </p:sp>
      <p:sp>
        <p:nvSpPr>
          <p:cNvPr id="246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316111D1-D1B1-41A1-B191-A131418161C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828800" y="22860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r>
              <a:rPr b="1" lang="bg-BG" sz="4000">
                <a:solidFill>
                  <a:srgbClr val="ccff33"/>
                </a:solidFill>
                <a:latin typeface="Corbel"/>
              </a:rPr>
              <a:t>Layout Engines</a:t>
            </a:r>
            <a:endParaRPr/>
          </a:p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and Web Browsers</a:t>
            </a:r>
            <a:endParaRPr/>
          </a:p>
        </p:txBody>
      </p:sp>
      <p:sp>
        <p:nvSpPr>
          <p:cNvPr id="248" name="CustomShape 2"/>
          <p:cNvSpPr/>
          <p:nvPr/>
        </p:nvSpPr>
        <p:spPr>
          <a:xfrm>
            <a:off x="228600" y="1295280"/>
            <a:ext cx="8685000" cy="5408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Trident-based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Internet Explorer, Netscape, Maxthon, etc.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Gecko-based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Firefox, Netscape, SeaMonkey, etc.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WebKit-based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Chrome, Safari, Maxthon, etc.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Presto-based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Opera</a:t>
            </a:r>
            <a:endParaRPr/>
          </a:p>
        </p:txBody>
      </p:sp>
      <p:sp>
        <p:nvSpPr>
          <p:cNvPr id="249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51A15121-A1E1-4131-B121-C101E121B11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50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5334120"/>
            <a:ext cx="1141200" cy="957600"/>
          </a:xfrm>
          <a:prstGeom prst="rect">
            <a:avLst/>
          </a:prstGeom>
        </p:spPr>
      </p:pic>
      <p:pic>
        <p:nvPicPr>
          <p:cNvPr descr="" id="2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5880" y="3971880"/>
            <a:ext cx="912600" cy="912600"/>
          </a:xfrm>
          <a:prstGeom prst="rect">
            <a:avLst/>
          </a:prstGeom>
        </p:spPr>
      </p:pic>
      <p:pic>
        <p:nvPicPr>
          <p:cNvPr descr="" id="252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238880" y="2714760"/>
            <a:ext cx="804600" cy="760320"/>
          </a:xfrm>
          <a:prstGeom prst="rect">
            <a:avLst/>
          </a:prstGeom>
        </p:spPr>
      </p:pic>
      <p:pic>
        <p:nvPicPr>
          <p:cNvPr descr="" id="253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8229600" y="1711080"/>
            <a:ext cx="596880" cy="59688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33520" y="3888000"/>
            <a:ext cx="8151480" cy="862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2000">
                <a:solidFill>
                  <a:srgbClr val="8cf4f2"/>
                </a:solidFill>
                <a:latin typeface="Consolas"/>
              </a:rPr>
              <a:t>Mozilla/5.0 (Windows NT 6.1; WOW64; rv:7.0.1) Gecko/20100101 Firefox/7.0.1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User Agent Strings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228600" y="914400"/>
            <a:ext cx="8685000" cy="7605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18"/>
              </a:lnSpc>
              <a:buSzPct val="70000"/>
              <a:buFont charset="2" typeface="Wingdings 2"/>
              <a:buChar char="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Identify web browsers and their version</a:t>
            </a:r>
            <a:endParaRPr/>
          </a:p>
          <a:p>
            <a:pPr>
              <a:lnSpc>
                <a:spcPts val="18"/>
              </a:lnSpc>
              <a:buSzPct val="70000"/>
              <a:buFont charset="2" typeface="Wingdings 2"/>
              <a:buChar char="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Can have some additional information like layout engine, user's operating system, etc.</a:t>
            </a:r>
            <a:endParaRPr/>
          </a:p>
          <a:p>
            <a:pPr>
              <a:lnSpc>
                <a:spcPts val="18"/>
              </a:lnSpc>
              <a:buSzPct val="70000"/>
              <a:buFont charset="2" typeface="Wingdings 2"/>
              <a:buChar char="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Example:</a:t>
            </a:r>
            <a:endParaRPr/>
          </a:p>
          <a:p>
            <a:pPr>
              <a:lnSpc>
                <a:spcPts val="18"/>
              </a:lnSpc>
            </a:pPr>
            <a:endParaRPr/>
          </a:p>
          <a:p>
            <a:pPr>
              <a:lnSpc>
                <a:spcPts val="18"/>
              </a:lnSpc>
            </a:pPr>
            <a:endParaRPr/>
          </a:p>
          <a:p>
            <a:pPr lvl="1">
              <a:lnSpc>
                <a:spcPts val="18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Web browser: Firefox 7.0.1</a:t>
            </a:r>
            <a:endParaRPr/>
          </a:p>
          <a:p>
            <a:pPr lvl="1">
              <a:lnSpc>
                <a:spcPts val="18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Rendering (layout) engine: Gecko/20100101</a:t>
            </a:r>
            <a:endParaRPr/>
          </a:p>
          <a:p>
            <a:pPr lvl="1">
              <a:lnSpc>
                <a:spcPts val="18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Operating system: 64-bit Windows 7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ebffc2"/>
                </a:solidFill>
                <a:latin typeface="Corbel"/>
              </a:rPr>
              <a:t>WOW64 = Windows-On-Windows 64-bit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ebffc2"/>
                </a:solidFill>
                <a:latin typeface="Corbel"/>
              </a:rPr>
              <a:t>Windows NT 6.1 = Windows 7</a:t>
            </a:r>
            <a:endParaRPr/>
          </a:p>
        </p:txBody>
      </p:sp>
      <p:sp>
        <p:nvSpPr>
          <p:cNvPr id="257" name="CustomShape 4"/>
          <p:cNvSpPr/>
          <p:nvPr/>
        </p:nvSpPr>
        <p:spPr>
          <a:xfrm>
            <a:off x="0" y="0"/>
            <a:ext cx="11795400" cy="11795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215111-11A1-4111-8101-910161A1A191}" type="slidenum">
              <a:rPr lang="bg-BG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09480" y="1219320"/>
            <a:ext cx="7922880" cy="68400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24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Hardware Servers</a:t>
            </a:r>
            <a:endParaRPr/>
          </a:p>
        </p:txBody>
      </p:sp>
      <p:sp>
        <p:nvSpPr>
          <p:cNvPr id="259" name="CustomShape 2"/>
          <p:cNvSpPr/>
          <p:nvPr/>
        </p:nvSpPr>
        <p:spPr>
          <a:xfrm>
            <a:off x="868680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A1813141-7151-4181-A1F1-619131C141E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6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680" y="2288520"/>
            <a:ext cx="5713200" cy="3805920"/>
          </a:xfrm>
          <a:prstGeom prst="rect">
            <a:avLst/>
          </a:prstGeom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Hardware Servers</a:t>
            </a:r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Physical computer (a hardware system) dedicated to running one or more such services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Servers are placed in collocation centers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server may be: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Database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File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Mail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Print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VPS servers</a:t>
            </a:r>
            <a:endParaRPr/>
          </a:p>
          <a:p>
            <a:pPr>
              <a:lnSpc>
                <a:spcPts val="21"/>
              </a:lnSpc>
            </a:pPr>
            <a:endParaRPr/>
          </a:p>
        </p:txBody>
      </p:sp>
      <p:pic>
        <p:nvPicPr>
          <p:cNvPr descr="" id="26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952880" y="3219480"/>
            <a:ext cx="2808000" cy="295092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609480" y="1143000"/>
            <a:ext cx="7922880" cy="68400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24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Web Servers</a:t>
            </a:r>
            <a:endParaRPr/>
          </a:p>
        </p:txBody>
      </p:sp>
      <p:sp>
        <p:nvSpPr>
          <p:cNvPr id="265" name="CustomShape 2"/>
          <p:cNvSpPr/>
          <p:nvPr/>
        </p:nvSpPr>
        <p:spPr>
          <a:xfrm>
            <a:off x="609480" y="1869120"/>
            <a:ext cx="7922880" cy="5673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Apache, IIS, nginx, lighttpd, etc.</a:t>
            </a:r>
            <a:endParaRPr/>
          </a:p>
        </p:txBody>
      </p:sp>
      <p:sp>
        <p:nvSpPr>
          <p:cNvPr id="266" name="CustomShape 3"/>
          <p:cNvSpPr/>
          <p:nvPr/>
        </p:nvSpPr>
        <p:spPr>
          <a:xfrm>
            <a:off x="868680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4121E171-2111-41E1-8141-01D1C15161C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67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3733920"/>
            <a:ext cx="1903320" cy="1427040"/>
          </a:xfrm>
          <a:prstGeom prst="rect">
            <a:avLst/>
          </a:prstGeom>
        </p:spPr>
      </p:pic>
      <p:pic>
        <p:nvPicPr>
          <p:cNvPr descr="" id="268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553080" y="4014720"/>
            <a:ext cx="1779480" cy="865080"/>
          </a:xfrm>
          <a:prstGeom prst="rect">
            <a:avLst/>
          </a:prstGeom>
        </p:spPr>
      </p:pic>
      <p:pic>
        <p:nvPicPr>
          <p:cNvPr descr="" id="26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080" y="2787840"/>
            <a:ext cx="3046320" cy="1303200"/>
          </a:xfrm>
          <a:prstGeom prst="rect">
            <a:avLst/>
          </a:prstGeom>
        </p:spPr>
      </p:pic>
      <p:pic>
        <p:nvPicPr>
          <p:cNvPr descr="" id="27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462480" y="4172400"/>
            <a:ext cx="2369880" cy="2274840"/>
          </a:xfrm>
          <a:prstGeom prst="rect">
            <a:avLst/>
          </a:prstGeom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What Do the Web Servers Do?</a:t>
            </a:r>
            <a:endParaRPr/>
          </a:p>
        </p:txBody>
      </p:sp>
      <p:sp>
        <p:nvSpPr>
          <p:cNvPr id="272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All physical servers have hardware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hardware is controlled by the operating system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servers are software products that use the operating  system to handle web requests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These requests are redirected to other software products (ASP.NET, PHP, etc.), depending on the web server settings</a:t>
            </a:r>
            <a:endParaRPr/>
          </a:p>
          <a:p>
            <a:pPr>
              <a:lnSpc>
                <a:spcPts val="21"/>
              </a:lnSpc>
            </a:pPr>
            <a:endParaRPr/>
          </a:p>
        </p:txBody>
      </p:sp>
      <p:sp>
        <p:nvSpPr>
          <p:cNvPr id="273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1111A1E1-F171-4111-A181-71219141F18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74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5168880" y="1498320"/>
            <a:ext cx="3886920" cy="4103280"/>
          </a:xfrm>
          <a:prstGeom prst="rect">
            <a:avLst/>
          </a:prstGeom>
        </p:spPr>
      </p:pic>
      <p:sp>
        <p:nvSpPr>
          <p:cNvPr id="275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Servers Market Share 2011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228600" y="838080"/>
            <a:ext cx="8685000" cy="5865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1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Apache</a:t>
            </a:r>
            <a:endParaRPr/>
          </a:p>
          <a:p>
            <a:pPr lvl="1">
              <a:lnSpc>
                <a:spcPts val="19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60.31%</a:t>
            </a:r>
            <a:endParaRPr/>
          </a:p>
          <a:p>
            <a:pPr>
              <a:lnSpc>
                <a:spcPts val="1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IIS (by Microsoft)</a:t>
            </a:r>
            <a:endParaRPr/>
          </a:p>
          <a:p>
            <a:pPr lvl="1">
              <a:lnSpc>
                <a:spcPts val="19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19.34%</a:t>
            </a:r>
            <a:endParaRPr/>
          </a:p>
          <a:p>
            <a:pPr>
              <a:lnSpc>
                <a:spcPts val="1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nginx (by Igor Sysoev)</a:t>
            </a:r>
            <a:endParaRPr/>
          </a:p>
          <a:p>
            <a:pPr lvl="1">
              <a:lnSpc>
                <a:spcPts val="19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7.65%</a:t>
            </a:r>
            <a:endParaRPr/>
          </a:p>
          <a:p>
            <a:pPr>
              <a:lnSpc>
                <a:spcPts val="1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GWS (by Google)</a:t>
            </a:r>
            <a:endParaRPr/>
          </a:p>
          <a:p>
            <a:pPr lvl="1">
              <a:lnSpc>
                <a:spcPts val="19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5.09%</a:t>
            </a:r>
            <a:endParaRPr/>
          </a:p>
          <a:p>
            <a:pPr>
              <a:lnSpc>
                <a:spcPts val="1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lighttpd</a:t>
            </a:r>
            <a:endParaRPr/>
          </a:p>
          <a:p>
            <a:pPr lvl="1">
              <a:lnSpc>
                <a:spcPts val="19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0.60%</a:t>
            </a:r>
            <a:endParaRPr/>
          </a:p>
        </p:txBody>
      </p:sp>
      <p:sp>
        <p:nvSpPr>
          <p:cNvPr id="277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1101E141-4131-4101-8121-710161B191F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609480" y="4724280"/>
            <a:ext cx="7922880" cy="68400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24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Client-Server Architecture</a:t>
            </a:r>
            <a:endParaRPr/>
          </a:p>
        </p:txBody>
      </p:sp>
      <p:sp>
        <p:nvSpPr>
          <p:cNvPr id="279" name="CustomShape 2"/>
          <p:cNvSpPr/>
          <p:nvPr/>
        </p:nvSpPr>
        <p:spPr>
          <a:xfrm>
            <a:off x="571680" y="5760000"/>
            <a:ext cx="7922880" cy="6465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The Classical Client-Server Model</a:t>
            </a:r>
            <a:endParaRPr/>
          </a:p>
        </p:txBody>
      </p:sp>
      <p:pic>
        <p:nvPicPr>
          <p:cNvPr descr="" id="28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514600" y="1066680"/>
            <a:ext cx="4113000" cy="3183840"/>
          </a:xfrm>
          <a:prstGeom prst="rect">
            <a:avLst/>
          </a:prstGeom>
        </p:spPr>
      </p:pic>
      <p:sp>
        <p:nvSpPr>
          <p:cNvPr id="281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4131A1C1-01A1-4131-9141-B13161311121}" type="slidenum">
              <a:rPr lang="bg-BG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Client-Server Architecture</a:t>
            </a:r>
            <a:endParaRPr/>
          </a:p>
        </p:txBody>
      </p:sp>
      <p:sp>
        <p:nvSpPr>
          <p:cNvPr id="283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client-server model consists of: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Server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 – a single machine or cluster of machines that provides web applications (or services) to multiple clients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Examples: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Web server running PHP scripts or ASP.NET pages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IIS based Web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WCF based service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Services in the cloud</a:t>
            </a:r>
            <a:endParaRPr/>
          </a:p>
        </p:txBody>
      </p:sp>
      <p:sp>
        <p:nvSpPr>
          <p:cNvPr id="284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F1D1C121-3111-4191-81D1-C1916191217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33520" y="990720"/>
            <a:ext cx="7999200" cy="1598400"/>
          </a:xfrm>
          <a:prstGeom prst="rect">
            <a:avLst/>
          </a:prstGeom>
        </p:spPr>
        <p:txBody>
          <a:bodyPr anchor="ctr" bIns="0" lIns="90000" rIns="90000" tIns="0"/>
          <a:p>
            <a:r>
              <a:rPr b="1" lang="bg-BG" sz="5000">
                <a:solidFill>
                  <a:srgbClr val="ccff33"/>
                </a:solidFill>
                <a:latin typeface="Corbel"/>
              </a:rPr>
              <a:t>Web Sites and </a:t>
            </a:r>
            <a:endParaRPr/>
          </a:p>
          <a:p>
            <a:pPr algn="r">
              <a:lnSpc>
                <a:spcPts val="24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Web Applications</a:t>
            </a:r>
            <a:endParaRPr/>
          </a:p>
        </p:txBody>
      </p:sp>
      <p:sp>
        <p:nvSpPr>
          <p:cNvPr id="182" name="CustomShape 2"/>
          <p:cNvSpPr/>
          <p:nvPr/>
        </p:nvSpPr>
        <p:spPr>
          <a:xfrm>
            <a:off x="868680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B1E12191-71F1-41C1-B1F1-61311131210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18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077200" y="2950200"/>
            <a:ext cx="4873320" cy="310212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Client-Server Architecture</a:t>
            </a:r>
            <a:endParaRPr/>
          </a:p>
        </p:txBody>
      </p:sp>
      <p:sp>
        <p:nvSpPr>
          <p:cNvPr id="286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client-server model consists of: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Clients 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–software applications that provide UI (front-end) to access the services at the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Examples: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Web browsers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WPF applications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HTML5 applications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Silverlight applications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ASP.NET consuming services</a:t>
            </a:r>
            <a:endParaRPr/>
          </a:p>
        </p:txBody>
      </p:sp>
      <p:sp>
        <p:nvSpPr>
          <p:cNvPr id="287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91913121-8151-4141-91F1-6121E1E1A13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8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562720" y="3124080"/>
            <a:ext cx="2436480" cy="2436480"/>
          </a:xfrm>
          <a:prstGeom prst="rect">
            <a:avLst/>
          </a:prstGeom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The Client-Server Model</a:t>
            </a:r>
            <a:endParaRPr/>
          </a:p>
        </p:txBody>
      </p:sp>
      <p:sp>
        <p:nvSpPr>
          <p:cNvPr id="290" name="CustomShape 2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41315181-6171-4131-91D1-A111D1B1A1B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91" name="Line 3"/>
          <p:cNvSpPr/>
          <p:nvPr/>
        </p:nvSpPr>
        <p:spPr>
          <a:xfrm>
            <a:off x="2100960" y="3844440"/>
            <a:ext cx="4000320" cy="152748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292" name="Line 4"/>
          <p:cNvSpPr/>
          <p:nvPr/>
        </p:nvSpPr>
        <p:spPr>
          <a:xfrm>
            <a:off x="2323800" y="3429000"/>
            <a:ext cx="3777480" cy="26280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293" name="Line 5"/>
          <p:cNvSpPr/>
          <p:nvPr/>
        </p:nvSpPr>
        <p:spPr>
          <a:xfrm flipV="1">
            <a:off x="2100960" y="1981080"/>
            <a:ext cx="4000320" cy="121932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294" name="CustomShape 6"/>
          <p:cNvSpPr/>
          <p:nvPr/>
        </p:nvSpPr>
        <p:spPr>
          <a:xfrm>
            <a:off x="1338120" y="4628520"/>
            <a:ext cx="888480" cy="3632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/>
              <a:t>Server</a:t>
            </a:r>
            <a:endParaRPr/>
          </a:p>
        </p:txBody>
      </p:sp>
      <p:pic>
        <p:nvPicPr>
          <p:cNvPr descr="" id="295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77680" y="3048120"/>
            <a:ext cx="1446120" cy="1446120"/>
          </a:xfrm>
          <a:prstGeom prst="rect">
            <a:avLst/>
          </a:prstGeom>
        </p:spPr>
      </p:pic>
      <p:pic>
        <p:nvPicPr>
          <p:cNvPr descr="" id="296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77680" y="1371600"/>
            <a:ext cx="1446120" cy="1446120"/>
          </a:xfrm>
          <a:prstGeom prst="rect">
            <a:avLst/>
          </a:prstGeom>
        </p:spPr>
      </p:pic>
      <p:pic>
        <p:nvPicPr>
          <p:cNvPr descr="" id="297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377680" y="4648320"/>
            <a:ext cx="1446120" cy="1446120"/>
          </a:xfrm>
          <a:prstGeom prst="rect">
            <a:avLst/>
          </a:prstGeom>
        </p:spPr>
      </p:pic>
      <p:sp>
        <p:nvSpPr>
          <p:cNvPr id="298" name="CustomShape 7"/>
          <p:cNvSpPr/>
          <p:nvPr/>
        </p:nvSpPr>
        <p:spPr>
          <a:xfrm>
            <a:off x="6784560" y="5105520"/>
            <a:ext cx="1379160" cy="8204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400"/>
              <a:t>Desktop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/>
              <a:t>Client</a:t>
            </a:r>
            <a:endParaRPr/>
          </a:p>
        </p:txBody>
      </p:sp>
      <p:sp>
        <p:nvSpPr>
          <p:cNvPr id="299" name="CustomShape 8"/>
          <p:cNvSpPr/>
          <p:nvPr/>
        </p:nvSpPr>
        <p:spPr>
          <a:xfrm>
            <a:off x="6867360" y="3276720"/>
            <a:ext cx="1144440" cy="8204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400"/>
              <a:t>Mobile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/>
              <a:t>Client</a:t>
            </a:r>
            <a:endParaRPr/>
          </a:p>
        </p:txBody>
      </p:sp>
      <p:sp>
        <p:nvSpPr>
          <p:cNvPr id="300" name="CustomShape 9"/>
          <p:cNvSpPr/>
          <p:nvPr/>
        </p:nvSpPr>
        <p:spPr>
          <a:xfrm>
            <a:off x="6850440" y="1600200"/>
            <a:ext cx="1397520" cy="820440"/>
          </a:xfrm>
          <a:prstGeom prst="rect">
            <a:avLst/>
          </a:prstGeom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1" lang="bg-BG" sz="2400"/>
              <a:t>Client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/>
              <a:t>Machine</a:t>
            </a:r>
            <a:endParaRPr/>
          </a:p>
        </p:txBody>
      </p:sp>
      <p:pic>
        <p:nvPicPr>
          <p:cNvPr descr="" id="301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838080" y="2643120"/>
            <a:ext cx="1888920" cy="1888920"/>
          </a:xfrm>
          <a:prstGeom prst="rect">
            <a:avLst/>
          </a:prstGeom>
        </p:spPr>
      </p:pic>
      <p:sp>
        <p:nvSpPr>
          <p:cNvPr id="302" name="CustomShape 10"/>
          <p:cNvSpPr/>
          <p:nvPr/>
        </p:nvSpPr>
        <p:spPr>
          <a:xfrm>
            <a:off x="2798640" y="2549520"/>
            <a:ext cx="2583000" cy="3934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000"/>
              <a:t>network connection</a:t>
            </a:r>
            <a:endParaRPr/>
          </a:p>
        </p:txBody>
      </p:sp>
      <p:sp>
        <p:nvSpPr>
          <p:cNvPr id="303" name="CustomShape 11"/>
          <p:cNvSpPr/>
          <p:nvPr/>
        </p:nvSpPr>
        <p:spPr>
          <a:xfrm>
            <a:off x="2893320" y="3078360"/>
            <a:ext cx="2583000" cy="3934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000"/>
              <a:t>network connection</a:t>
            </a:r>
            <a:endParaRPr/>
          </a:p>
        </p:txBody>
      </p:sp>
      <p:sp>
        <p:nvSpPr>
          <p:cNvPr id="304" name="CustomShape 12"/>
          <p:cNvSpPr/>
          <p:nvPr/>
        </p:nvSpPr>
        <p:spPr>
          <a:xfrm>
            <a:off x="2975400" y="3759120"/>
            <a:ext cx="2583000" cy="3934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000"/>
              <a:t>network connection</a:t>
            </a: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3900">
                <a:solidFill>
                  <a:srgbClr val="ccff33"/>
                </a:solidFill>
                <a:latin typeface="Corbel"/>
              </a:rPr>
              <a:t>Client-Server Model – Examples</a:t>
            </a:r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228600" y="99072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server (Apache, IIS) – Web browser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FTP server (ftpd) – FTP client (FileZilla)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EMail server (qmail) – email client (Outlook)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SQL Server – SQL Server Management Studio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BitTorrent Tracker – Torrent client (μTorrent)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DNS server (bind) – DNS client (resolver)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DHCP server (wireless router firmware) – DHCP client (mobile phone /Android DHCP client/)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SMB server (Windows) – SMB client (Windows)</a:t>
            </a:r>
            <a:endParaRPr/>
          </a:p>
        </p:txBody>
      </p:sp>
      <p:sp>
        <p:nvSpPr>
          <p:cNvPr id="307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B1B121E1-9161-4101-B1C1-818171C1E1A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609480" y="1219320"/>
            <a:ext cx="7922880" cy="144612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24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3-Tier / Multi-Tier Architectures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609480" y="2707560"/>
            <a:ext cx="7922880" cy="56736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Classical Layered Structure of Software Systems</a:t>
            </a:r>
            <a:endParaRPr/>
          </a:p>
        </p:txBody>
      </p:sp>
      <p:pic>
        <p:nvPicPr>
          <p:cNvPr descr="" id="31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680" y="3718440"/>
            <a:ext cx="5751360" cy="2299320"/>
          </a:xfrm>
          <a:prstGeom prst="rect">
            <a:avLst/>
          </a:prstGeom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The 3-Tier Architecture</a:t>
            </a:r>
            <a:endParaRPr/>
          </a:p>
        </p:txBody>
      </p:sp>
      <p:sp>
        <p:nvSpPr>
          <p:cNvPr id="312" name="CustomShape 2"/>
          <p:cNvSpPr/>
          <p:nvPr/>
        </p:nvSpPr>
        <p:spPr>
          <a:xfrm>
            <a:off x="228600" y="99072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bg-BG" sz="3200">
                <a:solidFill>
                  <a:srgbClr val="daedf2"/>
                </a:solidFill>
                <a:latin typeface="Corbel"/>
              </a:rPr>
              <a:t>3-tier architecture </a:t>
            </a:r>
            <a:r>
              <a:rPr b="1" lang="bg-BG" sz="3200">
                <a:solidFill>
                  <a:srgbClr val="ebffd2"/>
                </a:solidFill>
                <a:latin typeface="Corbel"/>
              </a:rPr>
              <a:t>consists of the following tiers (layers):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Front-end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 (client layer)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Client software – provides the UI of the system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Middle tier 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(business layer)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Server software – provides the core system logic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Implements the business processes / services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Back-end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 (data layer)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Manages the data of the system (database / cloud)</a:t>
            </a:r>
            <a:endParaRPr/>
          </a:p>
        </p:txBody>
      </p:sp>
      <p:sp>
        <p:nvSpPr>
          <p:cNvPr id="313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81D18101-9100-41E1-9161-A1315101B16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844600" y="1054080"/>
            <a:ext cx="2925360" cy="53323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15" name="CustomShape 2"/>
          <p:cNvSpPr/>
          <p:nvPr/>
        </p:nvSpPr>
        <p:spPr>
          <a:xfrm>
            <a:off x="2438280" y="1066680"/>
            <a:ext cx="2132280" cy="53323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16" name="CustomShape 3"/>
          <p:cNvSpPr/>
          <p:nvPr/>
        </p:nvSpPr>
        <p:spPr>
          <a:xfrm>
            <a:off x="356400" y="1053720"/>
            <a:ext cx="1826280" cy="5345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17" name="Line 4"/>
          <p:cNvSpPr/>
          <p:nvPr/>
        </p:nvSpPr>
        <p:spPr>
          <a:xfrm>
            <a:off x="1576080" y="3504960"/>
            <a:ext cx="1471680" cy="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318" name="CustomShape 5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The 3-Tier Architecture Model</a:t>
            </a:r>
            <a:endParaRPr/>
          </a:p>
        </p:txBody>
      </p:sp>
      <p:sp>
        <p:nvSpPr>
          <p:cNvPr id="319" name="CustomShape 6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D1C1A1D1-D181-4131-91E1-51A1C1E1E1B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20" name="Line 7"/>
          <p:cNvSpPr/>
          <p:nvPr/>
        </p:nvSpPr>
        <p:spPr>
          <a:xfrm>
            <a:off x="3886200" y="3771720"/>
            <a:ext cx="2781000" cy="160020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321" name="Line 8"/>
          <p:cNvSpPr/>
          <p:nvPr/>
        </p:nvSpPr>
        <p:spPr>
          <a:xfrm>
            <a:off x="3759120" y="3492360"/>
            <a:ext cx="3022560" cy="27936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322" name="Line 9"/>
          <p:cNvSpPr/>
          <p:nvPr/>
        </p:nvSpPr>
        <p:spPr>
          <a:xfrm flipV="1">
            <a:off x="3886200" y="2133360"/>
            <a:ext cx="2766960" cy="114300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323" name="CustomShape 10"/>
          <p:cNvSpPr/>
          <p:nvPr/>
        </p:nvSpPr>
        <p:spPr>
          <a:xfrm>
            <a:off x="2633760" y="4575960"/>
            <a:ext cx="1761480" cy="8506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500">
                <a:solidFill>
                  <a:srgbClr val="ebffc2"/>
                </a:solidFill>
                <a:latin typeface="Corbel"/>
              </a:rPr>
              <a:t>Business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500">
                <a:solidFill>
                  <a:srgbClr val="ebffc2"/>
                </a:solidFill>
                <a:latin typeface="Corbel"/>
              </a:rPr>
              <a:t>Logic</a:t>
            </a:r>
            <a:endParaRPr/>
          </a:p>
        </p:txBody>
      </p:sp>
      <p:pic>
        <p:nvPicPr>
          <p:cNvPr descr="" id="32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016320" y="3200400"/>
            <a:ext cx="1446120" cy="1446120"/>
          </a:xfrm>
          <a:prstGeom prst="rect">
            <a:avLst/>
          </a:prstGeom>
        </p:spPr>
      </p:pic>
      <p:pic>
        <p:nvPicPr>
          <p:cNvPr descr="" id="325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016320" y="1600200"/>
            <a:ext cx="1446120" cy="1446120"/>
          </a:xfrm>
          <a:prstGeom prst="rect">
            <a:avLst/>
          </a:prstGeom>
        </p:spPr>
      </p:pic>
      <p:pic>
        <p:nvPicPr>
          <p:cNvPr descr="" id="326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016320" y="4648320"/>
            <a:ext cx="1446120" cy="1446120"/>
          </a:xfrm>
          <a:prstGeom prst="rect">
            <a:avLst/>
          </a:prstGeom>
        </p:spPr>
      </p:pic>
      <p:sp>
        <p:nvSpPr>
          <p:cNvPr id="327" name="CustomShape 11"/>
          <p:cNvSpPr/>
          <p:nvPr/>
        </p:nvSpPr>
        <p:spPr>
          <a:xfrm>
            <a:off x="7264440" y="5105520"/>
            <a:ext cx="1595520" cy="8204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Desktop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Client</a:t>
            </a:r>
            <a:endParaRPr/>
          </a:p>
        </p:txBody>
      </p:sp>
      <p:sp>
        <p:nvSpPr>
          <p:cNvPr id="328" name="CustomShape 12"/>
          <p:cNvSpPr/>
          <p:nvPr/>
        </p:nvSpPr>
        <p:spPr>
          <a:xfrm>
            <a:off x="7415280" y="3429000"/>
            <a:ext cx="1325880" cy="8204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Mobile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Client</a:t>
            </a:r>
            <a:endParaRPr/>
          </a:p>
        </p:txBody>
      </p:sp>
      <p:sp>
        <p:nvSpPr>
          <p:cNvPr id="329" name="CustomShape 13"/>
          <p:cNvSpPr/>
          <p:nvPr/>
        </p:nvSpPr>
        <p:spPr>
          <a:xfrm>
            <a:off x="7236000" y="1759680"/>
            <a:ext cx="1613880" cy="820440"/>
          </a:xfrm>
          <a:prstGeom prst="rect">
            <a:avLst/>
          </a:prstGeom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Client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Machine</a:t>
            </a:r>
            <a:endParaRPr/>
          </a:p>
        </p:txBody>
      </p:sp>
      <p:pic>
        <p:nvPicPr>
          <p:cNvPr descr="" id="330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600" y="2590920"/>
            <a:ext cx="1888920" cy="1888920"/>
          </a:xfrm>
          <a:prstGeom prst="rect">
            <a:avLst/>
          </a:prstGeom>
        </p:spPr>
      </p:pic>
      <p:sp>
        <p:nvSpPr>
          <p:cNvPr id="331" name="CustomShape 14"/>
          <p:cNvSpPr/>
          <p:nvPr/>
        </p:nvSpPr>
        <p:spPr>
          <a:xfrm>
            <a:off x="4506840" y="2575800"/>
            <a:ext cx="1357920" cy="3934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000">
                <a:solidFill>
                  <a:srgbClr val="ebffc2"/>
                </a:solidFill>
                <a:latin typeface="Corbel"/>
              </a:rPr>
              <a:t>network</a:t>
            </a:r>
            <a:endParaRPr/>
          </a:p>
        </p:txBody>
      </p:sp>
      <p:sp>
        <p:nvSpPr>
          <p:cNvPr id="332" name="CustomShape 15"/>
          <p:cNvSpPr/>
          <p:nvPr/>
        </p:nvSpPr>
        <p:spPr>
          <a:xfrm>
            <a:off x="4567680" y="3191760"/>
            <a:ext cx="1357920" cy="3934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000">
                <a:solidFill>
                  <a:srgbClr val="ebffc2"/>
                </a:solidFill>
                <a:latin typeface="Corbel"/>
              </a:rPr>
              <a:t>network</a:t>
            </a:r>
            <a:endParaRPr/>
          </a:p>
        </p:txBody>
      </p:sp>
      <p:sp>
        <p:nvSpPr>
          <p:cNvPr id="333" name="CustomShape 16"/>
          <p:cNvSpPr/>
          <p:nvPr/>
        </p:nvSpPr>
        <p:spPr>
          <a:xfrm>
            <a:off x="4730760" y="3803760"/>
            <a:ext cx="1357920" cy="3934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000">
                <a:solidFill>
                  <a:srgbClr val="ebffc2"/>
                </a:solidFill>
                <a:latin typeface="Corbel"/>
              </a:rPr>
              <a:t>network</a:t>
            </a:r>
            <a:endParaRPr/>
          </a:p>
        </p:txBody>
      </p:sp>
      <p:pic>
        <p:nvPicPr>
          <p:cNvPr descr="" id="334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9200" y="2590920"/>
            <a:ext cx="1833480" cy="1833480"/>
          </a:xfrm>
          <a:prstGeom prst="rect">
            <a:avLst/>
          </a:prstGeom>
        </p:spPr>
      </p:pic>
      <p:sp>
        <p:nvSpPr>
          <p:cNvPr id="335" name="CustomShape 17"/>
          <p:cNvSpPr/>
          <p:nvPr/>
        </p:nvSpPr>
        <p:spPr>
          <a:xfrm>
            <a:off x="339120" y="4419720"/>
            <a:ext cx="1863720" cy="4698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500">
                <a:solidFill>
                  <a:srgbClr val="ebffc2"/>
                </a:solidFill>
                <a:latin typeface="Corbel"/>
              </a:rPr>
              <a:t>Database</a:t>
            </a:r>
            <a:endParaRPr/>
          </a:p>
        </p:txBody>
      </p:sp>
      <p:sp>
        <p:nvSpPr>
          <p:cNvPr id="336" name="CustomShape 18"/>
          <p:cNvSpPr/>
          <p:nvPr/>
        </p:nvSpPr>
        <p:spPr>
          <a:xfrm>
            <a:off x="201960" y="1066680"/>
            <a:ext cx="1888200" cy="7592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Data Tier</a:t>
            </a:r>
            <a:endParaRPr/>
          </a:p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(Back-End)</a:t>
            </a:r>
            <a:endParaRPr/>
          </a:p>
        </p:txBody>
      </p:sp>
      <p:sp>
        <p:nvSpPr>
          <p:cNvPr id="337" name="CustomShape 19"/>
          <p:cNvSpPr/>
          <p:nvPr/>
        </p:nvSpPr>
        <p:spPr>
          <a:xfrm>
            <a:off x="2154960" y="1079640"/>
            <a:ext cx="2535840" cy="7592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Middle Tier</a:t>
            </a:r>
            <a:endParaRPr/>
          </a:p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(Business Tier)</a:t>
            </a:r>
            <a:endParaRPr/>
          </a:p>
        </p:txBody>
      </p:sp>
      <p:sp>
        <p:nvSpPr>
          <p:cNvPr id="338" name="CustomShape 20"/>
          <p:cNvSpPr/>
          <p:nvPr/>
        </p:nvSpPr>
        <p:spPr>
          <a:xfrm>
            <a:off x="5482800" y="1079640"/>
            <a:ext cx="3693960" cy="4240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Client Tier (Front-End)</a:t>
            </a: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3800">
                <a:solidFill>
                  <a:srgbClr val="ccff33"/>
                </a:solidFill>
                <a:latin typeface="Corbel"/>
              </a:rPr>
              <a:t>Typical Layers of the Middle Tier</a:t>
            </a:r>
            <a:endParaRPr/>
          </a:p>
        </p:txBody>
      </p:sp>
      <p:sp>
        <p:nvSpPr>
          <p:cNvPr id="340" name="CustomShape 2"/>
          <p:cNvSpPr/>
          <p:nvPr/>
        </p:nvSpPr>
        <p:spPr>
          <a:xfrm>
            <a:off x="228600" y="91440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2600">
                <a:solidFill>
                  <a:srgbClr val="ebffd2"/>
                </a:solidFill>
                <a:latin typeface="Corbel"/>
              </a:rPr>
              <a:t>The middle tier usually has parts related to the front-end, business logic and back-end:</a:t>
            </a:r>
            <a:endParaRPr/>
          </a:p>
        </p:txBody>
      </p:sp>
      <p:sp>
        <p:nvSpPr>
          <p:cNvPr id="341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81E14131-91F1-41B1-91F1-81B11101C10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42" name="CustomShape 4"/>
          <p:cNvSpPr/>
          <p:nvPr/>
        </p:nvSpPr>
        <p:spPr>
          <a:xfrm>
            <a:off x="381600" y="2209680"/>
            <a:ext cx="8379720" cy="9889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43" name="CustomShape 5"/>
          <p:cNvSpPr/>
          <p:nvPr/>
        </p:nvSpPr>
        <p:spPr>
          <a:xfrm>
            <a:off x="2871000" y="2281680"/>
            <a:ext cx="3407400" cy="4546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daedf2"/>
                </a:solidFill>
                <a:latin typeface="Corbel"/>
              </a:rPr>
              <a:t>Presentation Logic</a:t>
            </a:r>
            <a:endParaRPr/>
          </a:p>
        </p:txBody>
      </p:sp>
      <p:sp>
        <p:nvSpPr>
          <p:cNvPr id="344" name="CustomShape 6"/>
          <p:cNvSpPr/>
          <p:nvPr/>
        </p:nvSpPr>
        <p:spPr>
          <a:xfrm>
            <a:off x="445680" y="2693160"/>
            <a:ext cx="8227800" cy="3474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1700">
                <a:solidFill>
                  <a:srgbClr val="f5ffe0"/>
                </a:solidFill>
                <a:latin typeface="Corbel"/>
              </a:rPr>
              <a:t>Implements the UI of the application (HTML5, Silverlight, WPF, …)</a:t>
            </a:r>
            <a:endParaRPr/>
          </a:p>
        </p:txBody>
      </p:sp>
      <p:sp>
        <p:nvSpPr>
          <p:cNvPr id="345" name="CustomShape 7"/>
          <p:cNvSpPr/>
          <p:nvPr/>
        </p:nvSpPr>
        <p:spPr>
          <a:xfrm>
            <a:off x="380880" y="3505320"/>
            <a:ext cx="8379720" cy="9889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46" name="CustomShape 8"/>
          <p:cNvSpPr/>
          <p:nvPr/>
        </p:nvSpPr>
        <p:spPr>
          <a:xfrm>
            <a:off x="3220200" y="3576960"/>
            <a:ext cx="2712600" cy="4546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daedf2"/>
                </a:solidFill>
                <a:latin typeface="Corbel"/>
              </a:rPr>
              <a:t>Business Logic</a:t>
            </a:r>
            <a:endParaRPr/>
          </a:p>
        </p:txBody>
      </p:sp>
      <p:sp>
        <p:nvSpPr>
          <p:cNvPr id="347" name="CustomShape 9"/>
          <p:cNvSpPr/>
          <p:nvPr/>
        </p:nvSpPr>
        <p:spPr>
          <a:xfrm>
            <a:off x="365400" y="3988800"/>
            <a:ext cx="7466040" cy="3481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1700">
                <a:solidFill>
                  <a:srgbClr val="f5ffe0"/>
                </a:solidFill>
                <a:latin typeface="Corbel"/>
              </a:rPr>
              <a:t>Implements the core processes / services of the application</a:t>
            </a:r>
            <a:endParaRPr/>
          </a:p>
        </p:txBody>
      </p:sp>
      <p:sp>
        <p:nvSpPr>
          <p:cNvPr id="348" name="CustomShape 10"/>
          <p:cNvSpPr/>
          <p:nvPr/>
        </p:nvSpPr>
        <p:spPr>
          <a:xfrm>
            <a:off x="380880" y="4800600"/>
            <a:ext cx="8379720" cy="9889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49" name="CustomShape 11"/>
          <p:cNvSpPr/>
          <p:nvPr/>
        </p:nvSpPr>
        <p:spPr>
          <a:xfrm>
            <a:off x="2927160" y="4872240"/>
            <a:ext cx="3278160" cy="4546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daedf2"/>
                </a:solidFill>
                <a:latin typeface="Corbel"/>
              </a:rPr>
              <a:t>Data Access Logic</a:t>
            </a:r>
            <a:endParaRPr/>
          </a:p>
        </p:txBody>
      </p:sp>
      <p:sp>
        <p:nvSpPr>
          <p:cNvPr id="350" name="CustomShape 12"/>
          <p:cNvSpPr/>
          <p:nvPr/>
        </p:nvSpPr>
        <p:spPr>
          <a:xfrm>
            <a:off x="408240" y="5284080"/>
            <a:ext cx="8416800" cy="3481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1700">
                <a:solidFill>
                  <a:srgbClr val="f5ffe0"/>
                </a:solidFill>
                <a:latin typeface="Corbel"/>
              </a:rPr>
              <a:t>Implements the data access functionality (usually ORM framework)</a:t>
            </a:r>
            <a:endParaRPr/>
          </a:p>
        </p:txBody>
      </p:sp>
      <p:pic>
        <p:nvPicPr>
          <p:cNvPr descr="" id="35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962520" y="6020640"/>
            <a:ext cx="1217520" cy="633960"/>
          </a:xfrm>
          <a:prstGeom prst="rect">
            <a:avLst/>
          </a:prstGeom>
        </p:spPr>
      </p:pic>
      <p:sp>
        <p:nvSpPr>
          <p:cNvPr id="352" name="Line 13"/>
          <p:cNvSpPr/>
          <p:nvPr/>
        </p:nvSpPr>
        <p:spPr>
          <a:xfrm>
            <a:off x="4572000" y="3124080"/>
            <a:ext cx="0" cy="452520"/>
          </a:xfrm>
          <a:prstGeom prst="line">
            <a:avLst/>
          </a:prstGeom>
          <a:ln w="38160">
            <a:solidFill>
              <a:srgbClr val="ebffc2"/>
            </a:solidFill>
            <a:round/>
            <a:headEnd len="med" type="triangle" w="med"/>
            <a:tailEnd len="med" type="triangle" w="med"/>
          </a:ln>
        </p:spPr>
      </p:sp>
      <p:sp>
        <p:nvSpPr>
          <p:cNvPr id="353" name="Line 14"/>
          <p:cNvSpPr/>
          <p:nvPr/>
        </p:nvSpPr>
        <p:spPr>
          <a:xfrm>
            <a:off x="4572000" y="4424040"/>
            <a:ext cx="0" cy="452520"/>
          </a:xfrm>
          <a:prstGeom prst="line">
            <a:avLst/>
          </a:prstGeom>
          <a:ln w="38160">
            <a:solidFill>
              <a:srgbClr val="ebffc2"/>
            </a:solidFill>
            <a:round/>
            <a:headEnd len="med" type="triangle" w="med"/>
            <a:tailEnd len="med" type="triangle" w="med"/>
          </a:ln>
        </p:spPr>
      </p:sp>
      <p:sp>
        <p:nvSpPr>
          <p:cNvPr id="354" name="Line 15"/>
          <p:cNvSpPr/>
          <p:nvPr/>
        </p:nvSpPr>
        <p:spPr>
          <a:xfrm>
            <a:off x="4572000" y="5719320"/>
            <a:ext cx="0" cy="452880"/>
          </a:xfrm>
          <a:prstGeom prst="line">
            <a:avLst/>
          </a:prstGeom>
          <a:ln w="38160">
            <a:solidFill>
              <a:srgbClr val="ebffc2"/>
            </a:solidFill>
            <a:round/>
            <a:headEnd len="med" type="triangle" w="med"/>
            <a:tailEnd len="med" type="triangle" w="med"/>
          </a:ln>
        </p:spPr>
      </p:sp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143000" y="4495680"/>
            <a:ext cx="6856200" cy="182700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ct val="100000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Service-Oriented Architecture (SOA)</a:t>
            </a:r>
            <a:endParaRPr/>
          </a:p>
        </p:txBody>
      </p:sp>
      <p:pic>
        <p:nvPicPr>
          <p:cNvPr descr="" id="35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2667600" y="1195200"/>
            <a:ext cx="3810960" cy="3012840"/>
          </a:xfrm>
          <a:prstGeom prst="rect">
            <a:avLst/>
          </a:prstGeom>
        </p:spPr>
      </p:pic>
      <p:pic>
        <p:nvPicPr>
          <p:cNvPr descr="" id="35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21040" y="1195200"/>
            <a:ext cx="2169000" cy="2435760"/>
          </a:xfrm>
          <a:prstGeom prst="rect">
            <a:avLst/>
          </a:prstGeom>
        </p:spPr>
      </p:pic>
      <p:pic>
        <p:nvPicPr>
          <p:cNvPr descr="" id="358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959440" y="1830600"/>
            <a:ext cx="2161800" cy="2456640"/>
          </a:xfrm>
          <a:prstGeom prst="rect">
            <a:avLst/>
          </a:prstGeom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What is a Service?</a:t>
            </a:r>
            <a:endParaRPr/>
          </a:p>
        </p:txBody>
      </p:sp>
      <p:sp>
        <p:nvSpPr>
          <p:cNvPr id="360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In the real world a "</a:t>
            </a:r>
            <a:r>
              <a:rPr b="1" lang="bg-BG" sz="3200">
                <a:solidFill>
                  <a:srgbClr val="daedf2"/>
                </a:solidFill>
                <a:latin typeface="Corbel"/>
              </a:rPr>
              <a:t>service</a:t>
            </a:r>
            <a:r>
              <a:rPr b="1" lang="bg-BG" sz="3200">
                <a:solidFill>
                  <a:srgbClr val="ebffd2"/>
                </a:solidFill>
                <a:latin typeface="Corbel"/>
              </a:rPr>
              <a:t>" is: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A piece of work performed by a service provider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Provides a client (consumer) some desired result by some input parameters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The requirements and the result are known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Easy to use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Always available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Has quality characteristics (price, execution time, constraints, etc.)</a:t>
            </a:r>
            <a:endParaRPr/>
          </a:p>
        </p:txBody>
      </p:sp>
      <p:sp>
        <p:nvSpPr>
          <p:cNvPr id="361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81014101-91A1-41B1-B101-B1E101E131B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828800" y="15228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Technologies Basics Part 1</a:t>
            </a:r>
            <a:endParaRPr/>
          </a:p>
        </p:txBody>
      </p:sp>
      <p:sp>
        <p:nvSpPr>
          <p:cNvPr id="363" name="CustomShape 2"/>
          <p:cNvSpPr/>
          <p:nvPr/>
        </p:nvSpPr>
        <p:spPr>
          <a:xfrm>
            <a:off x="1748520" y="2971800"/>
            <a:ext cx="5641200" cy="136980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b="1" lang="bg-BG" sz="7200">
                <a:solidFill>
                  <a:srgbClr val="ebffd2"/>
                </a:solidFill>
                <a:latin typeface="Corbel"/>
              </a:rPr>
              <a:t>Questions?</a:t>
            </a:r>
            <a:endParaRPr/>
          </a:p>
        </p:txBody>
      </p:sp>
      <p:sp>
        <p:nvSpPr>
          <p:cNvPr id="364" name="CustomShape 3"/>
          <p:cNvSpPr/>
          <p:nvPr/>
        </p:nvSpPr>
        <p:spPr>
          <a:xfrm>
            <a:off x="8113680" y="6629400"/>
            <a:ext cx="947880" cy="184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1500">
                <a:solidFill>
                  <a:srgbClr val="aeff0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65" name="CustomShape 4"/>
          <p:cNvSpPr/>
          <p:nvPr/>
        </p:nvSpPr>
        <p:spPr>
          <a:xfrm>
            <a:off x="2032560" y="4771440"/>
            <a:ext cx="857880" cy="2222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4000">
                <a:solidFill>
                  <a:srgbClr val="ffbf8b"/>
                </a:solidFill>
                <a:latin typeface="Cambria"/>
              </a:rPr>
              <a:t>?</a:t>
            </a:r>
            <a:endParaRPr/>
          </a:p>
        </p:txBody>
      </p:sp>
      <p:sp>
        <p:nvSpPr>
          <p:cNvPr id="366" name="CustomShape 5"/>
          <p:cNvSpPr/>
          <p:nvPr/>
        </p:nvSpPr>
        <p:spPr>
          <a:xfrm>
            <a:off x="1973520" y="3158280"/>
            <a:ext cx="947880" cy="1428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8800">
                <a:solidFill>
                  <a:srgbClr val="90cad7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67" name="CustomShape 6"/>
          <p:cNvSpPr/>
          <p:nvPr/>
        </p:nvSpPr>
        <p:spPr>
          <a:xfrm>
            <a:off x="4289760" y="2677320"/>
            <a:ext cx="857880" cy="1841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1500">
                <a:solidFill>
                  <a:srgbClr val="ff831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68" name="CustomShape 7"/>
          <p:cNvSpPr/>
          <p:nvPr/>
        </p:nvSpPr>
        <p:spPr>
          <a:xfrm>
            <a:off x="6895440" y="1497600"/>
            <a:ext cx="947880" cy="2466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5600">
                <a:solidFill>
                  <a:srgbClr val="ebffc2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69" name="CustomShape 8"/>
          <p:cNvSpPr/>
          <p:nvPr/>
        </p:nvSpPr>
        <p:spPr>
          <a:xfrm>
            <a:off x="3255120" y="753840"/>
            <a:ext cx="582120" cy="941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5600">
                <a:solidFill>
                  <a:srgbClr val="ace600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0" name="CustomShape 9"/>
          <p:cNvSpPr/>
          <p:nvPr/>
        </p:nvSpPr>
        <p:spPr>
          <a:xfrm>
            <a:off x="5918400" y="6193080"/>
            <a:ext cx="641520" cy="1551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9600">
                <a:solidFill>
                  <a:srgbClr val="ff4a37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1" name="CustomShape 10"/>
          <p:cNvSpPr/>
          <p:nvPr/>
        </p:nvSpPr>
        <p:spPr>
          <a:xfrm>
            <a:off x="3105360" y="4952880"/>
            <a:ext cx="582120" cy="63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3600">
                <a:solidFill>
                  <a:srgbClr val="ebffa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2" name="CustomShape 11"/>
          <p:cNvSpPr/>
          <p:nvPr/>
        </p:nvSpPr>
        <p:spPr>
          <a:xfrm>
            <a:off x="6383880" y="4350960"/>
            <a:ext cx="497520" cy="1094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6600">
                <a:solidFill>
                  <a:srgbClr val="9966ff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3" name="CustomShape 12"/>
          <p:cNvSpPr/>
          <p:nvPr/>
        </p:nvSpPr>
        <p:spPr>
          <a:xfrm>
            <a:off x="2747520" y="2571120"/>
            <a:ext cx="487440" cy="759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4400">
                <a:solidFill>
                  <a:srgbClr val="ff6699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4" name="CustomShape 13"/>
          <p:cNvSpPr/>
          <p:nvPr/>
        </p:nvSpPr>
        <p:spPr>
          <a:xfrm>
            <a:off x="5784480" y="6452640"/>
            <a:ext cx="3655800" cy="3632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u="sng">
                <a:solidFill>
                  <a:srgbClr val="76b200"/>
                </a:solidFill>
                <a:latin typeface="Corbel"/>
                <a:hlinkClick r:id="rId1"/>
              </a:rPr>
              <a:t>http://academy.telerik.com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Page</a:t>
            </a:r>
            <a:endParaRPr/>
          </a:p>
        </p:txBody>
      </p:sp>
      <p:sp>
        <p:nvSpPr>
          <p:cNvPr id="185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Document or information resource that is suitable for the World Wide Web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Can be accessed through a web browser and displayed on a monitor or mobile device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This information is usually in HTML or XHTML format, and may provide navigation to other web pages via hypertext links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pages frequently refer to other resources such as style sheets (CSS), scripts (JavaScript) and images into their final presentation</a:t>
            </a:r>
            <a:endParaRPr/>
          </a:p>
        </p:txBody>
      </p:sp>
      <p:sp>
        <p:nvSpPr>
          <p:cNvPr id="186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41E1C141-0111-4131-8171-A1C1519111C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Site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2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Collection of related web pages containing web resources (web pages, images, videos, CSS files, JS files or other digital assets)</a:t>
            </a:r>
            <a:endParaRPr/>
          </a:p>
          <a:p>
            <a:pPr>
              <a:lnSpc>
                <a:spcPts val="23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Common navigation between web pages</a:t>
            </a:r>
            <a:endParaRPr/>
          </a:p>
          <a:p>
            <a:pPr>
              <a:lnSpc>
                <a:spcPts val="25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 website is hosted on at least one web server</a:t>
            </a:r>
            <a:endParaRPr/>
          </a:p>
          <a:p>
            <a:pPr>
              <a:lnSpc>
                <a:spcPts val="22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Accessible via a network (such as the Internet)</a:t>
            </a:r>
            <a:endParaRPr/>
          </a:p>
          <a:p>
            <a:pPr>
              <a:lnSpc>
                <a:spcPts val="22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All publicly accessible websites collectively constitute the World Wide Web</a:t>
            </a:r>
            <a:endParaRPr/>
          </a:p>
          <a:p>
            <a:pPr>
              <a:lnSpc>
                <a:spcPts val="21"/>
              </a:lnSpc>
            </a:pPr>
            <a:endParaRPr/>
          </a:p>
          <a:p>
            <a:pPr>
              <a:lnSpc>
                <a:spcPts val="21"/>
              </a:lnSpc>
            </a:pPr>
            <a:endParaRPr/>
          </a:p>
        </p:txBody>
      </p:sp>
      <p:sp>
        <p:nvSpPr>
          <p:cNvPr id="189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C1311171-0161-4161-9171-9161E1D1D1D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Application</a:t>
            </a:r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Next level web sites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High interactivity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High accessibility (Cloud)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AJAX, Silverlight, Flash, Flex, etc.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Applications are usually broken into logical chunks called "tiers", where every tier is assigned a role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Desktop-like application in the web browser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applications on desktop (Windows 8)</a:t>
            </a:r>
            <a:endParaRPr/>
          </a:p>
        </p:txBody>
      </p:sp>
      <p:sp>
        <p:nvSpPr>
          <p:cNvPr id="192" name="CustomShape 3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619101C1-11D1-4171-A191-11E15151219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19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7191360" y="1123920"/>
            <a:ext cx="1369800" cy="1369800"/>
          </a:xfrm>
          <a:prstGeom prst="rect">
            <a:avLst/>
          </a:prstGeom>
        </p:spPr>
      </p:pic>
      <p:pic>
        <p:nvPicPr>
          <p:cNvPr descr="" id="19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57800" y="1380960"/>
            <a:ext cx="1522080" cy="85536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609480" y="2819520"/>
            <a:ext cx="7922880" cy="68400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24"/>
              </a:lnSpc>
            </a:pPr>
            <a:r>
              <a:rPr b="1" lang="bg-BG" sz="5400">
                <a:solidFill>
                  <a:srgbClr val="ccff33"/>
                </a:solidFill>
                <a:latin typeface="Corbel"/>
              </a:rPr>
              <a:t>Web 1.0, 2.0, 3.0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868680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A131B1B1-1161-4171-9181-81112141916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197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1066680"/>
            <a:ext cx="2014920" cy="1282680"/>
          </a:xfrm>
          <a:prstGeom prst="rect">
            <a:avLst/>
          </a:prstGeom>
        </p:spPr>
      </p:pic>
      <p:pic>
        <p:nvPicPr>
          <p:cNvPr descr="" id="19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120" y="864000"/>
            <a:ext cx="3046320" cy="1688040"/>
          </a:xfrm>
          <a:prstGeom prst="rect">
            <a:avLst/>
          </a:prstGeom>
        </p:spPr>
      </p:pic>
      <p:pic>
        <p:nvPicPr>
          <p:cNvPr descr="" id="19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0" y="1102320"/>
            <a:ext cx="2014920" cy="1212120"/>
          </a:xfrm>
          <a:prstGeom prst="rect">
            <a:avLst/>
          </a:prstGeom>
        </p:spPr>
      </p:pic>
      <p:pic>
        <p:nvPicPr>
          <p:cNvPr descr="" id="20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933640" y="3886200"/>
            <a:ext cx="3274920" cy="245556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1.0</a:t>
            </a:r>
            <a:endParaRPr/>
          </a:p>
        </p:txBody>
      </p:sp>
      <p:sp>
        <p:nvSpPr>
          <p:cNvPr id="202" name="CustomShape 2"/>
          <p:cNvSpPr/>
          <p:nvPr/>
        </p:nvSpPr>
        <p:spPr>
          <a:xfrm>
            <a:off x="228600" y="1066680"/>
            <a:ext cx="8685000" cy="56368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Old media model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It all started with a simple idea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Just put content in the web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Low content variety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Limited content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Limited creativity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Limited business</a:t>
            </a:r>
            <a:endParaRPr/>
          </a:p>
          <a:p>
            <a:pPr>
              <a:lnSpc>
                <a:spcPts val="21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10 000 editors serve 500 000 000 internet users</a:t>
            </a:r>
            <a:endParaRPr/>
          </a:p>
        </p:txBody>
      </p:sp>
      <p:pic>
        <p:nvPicPr>
          <p:cNvPr descr="" id="203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267080" y="2438280"/>
            <a:ext cx="4543920" cy="289368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28800" y="76320"/>
            <a:ext cx="7084800" cy="9126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24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1.0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8610480" y="6553080"/>
            <a:ext cx="455400" cy="22680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C1711101-91D1-4191-B1B1-01710161818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06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990720"/>
            <a:ext cx="8731080" cy="556092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